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6858000" cx="12192000"/>
  <p:notesSz cx="6858000" cy="9144000"/>
  <p:embeddedFontLst>
    <p:embeddedFont>
      <p:font typeface="Noto Sans Devanagari"/>
      <p:regular r:id="rId17"/>
      <p:bold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1CB7F20-2303-44D2-AD4B-A35E2BD7EF7E}">
  <a:tblStyle styleId="{71CB7F20-2303-44D2-AD4B-A35E2BD7EF7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NotoSansDevanagari-regular.fntdata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schemas.openxmlformats.org/officeDocument/2006/relationships/font" Target="fonts/NotoSansDevanagari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a426992e64_0_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a426992e64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Relationship Id="rId4" Type="http://schemas.openxmlformats.org/officeDocument/2006/relationships/image" Target="../media/image12.png"/><Relationship Id="rId5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png"/><Relationship Id="rId4" Type="http://schemas.openxmlformats.org/officeDocument/2006/relationships/image" Target="../media/image13.png"/><Relationship Id="rId5" Type="http://schemas.openxmlformats.org/officeDocument/2006/relationships/image" Target="../media/image11.png"/><Relationship Id="rId6" Type="http://schemas.openxmlformats.org/officeDocument/2006/relationships/image" Target="../media/image6.png"/><Relationship Id="rId7" Type="http://schemas.openxmlformats.org/officeDocument/2006/relationships/image" Target="../media/image9.png"/><Relationship Id="rId8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Relationship Id="rId4" Type="http://schemas.openxmlformats.org/officeDocument/2006/relationships/image" Target="../media/image1.png"/><Relationship Id="rId5" Type="http://schemas.openxmlformats.org/officeDocument/2006/relationships/image" Target="../media/image8.png"/><Relationship Id="rId6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Relationship Id="rId4" Type="http://schemas.openxmlformats.org/officeDocument/2006/relationships/image" Target="../media/image15.png"/><Relationship Id="rId5" Type="http://schemas.openxmlformats.org/officeDocument/2006/relationships/image" Target="../media/image7.png"/><Relationship Id="rId6" Type="http://schemas.openxmlformats.org/officeDocument/2006/relationships/image" Target="../media/image1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200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4115752" y="644444"/>
            <a:ext cx="3960600" cy="22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400" u="none" cap="none" strike="noStrike">
                <a:solidFill>
                  <a:schemeClr val="dk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भारतीय संसद</a:t>
            </a:r>
            <a:endParaRPr sz="3400">
              <a:solidFill>
                <a:schemeClr val="dk1"/>
              </a:solidFill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4210050" y="3064525"/>
            <a:ext cx="3771900" cy="4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लोकतंत्र का आधारस्तंभ</a:t>
            </a:r>
            <a:endParaRPr sz="2500"/>
          </a:p>
        </p:txBody>
      </p:sp>
      <p:sp>
        <p:nvSpPr>
          <p:cNvPr id="87" name="Google Shape;87;p13"/>
          <p:cNvSpPr txBox="1"/>
          <p:nvPr/>
        </p:nvSpPr>
        <p:spPr>
          <a:xfrm>
            <a:off x="6952500" y="4617000"/>
            <a:ext cx="52650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Presented by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Mr. Sanjay Saptarshi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6777000" y="5643000"/>
            <a:ext cx="54405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Department of Political Science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2"/>
          <p:cNvSpPr txBox="1"/>
          <p:nvPr/>
        </p:nvSpPr>
        <p:spPr>
          <a:xfrm>
            <a:off x="2389500" y="2700000"/>
            <a:ext cx="77760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THANKYOU</a:t>
            </a:r>
            <a:endParaRPr sz="9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AF0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93" name="Google Shape;9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4" name="Google Shape;94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1025" y="2669083"/>
            <a:ext cx="5276850" cy="26247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5" name="Google Shape;95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34125" y="2669083"/>
            <a:ext cx="5276850" cy="2624732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4"/>
          <p:cNvSpPr txBox="1"/>
          <p:nvPr/>
        </p:nvSpPr>
        <p:spPr>
          <a:xfrm>
            <a:off x="581025" y="581025"/>
            <a:ext cx="11581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संसद क्या है?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7" name="Google Shape;97;p14"/>
          <p:cNvSpPr/>
          <p:nvPr/>
        </p:nvSpPr>
        <p:spPr>
          <a:xfrm>
            <a:off x="581025" y="1276350"/>
            <a:ext cx="11029950" cy="28575"/>
          </a:xfrm>
          <a:prstGeom prst="rect">
            <a:avLst/>
          </a:prstGeom>
          <a:solidFill>
            <a:srgbClr val="13880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4"/>
          <p:cNvSpPr txBox="1"/>
          <p:nvPr/>
        </p:nvSpPr>
        <p:spPr>
          <a:xfrm>
            <a:off x="981075" y="3069133"/>
            <a:ext cx="4700587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138808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सर्वोच्च विधायी निकाय</a:t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981075" y="3678733"/>
            <a:ext cx="4476750" cy="10054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भारतीय संसद भारत गणराज्य का सर्वोच्च विधायी निकाय (Legislative Body) है। यह भारत के लोगों की संप्रभुता का प्रतीक है।</a:t>
            </a:r>
            <a:endParaRPr/>
          </a:p>
        </p:txBody>
      </p:sp>
      <p:sp>
        <p:nvSpPr>
          <p:cNvPr id="100" name="Google Shape;100;p14"/>
          <p:cNvSpPr txBox="1"/>
          <p:nvPr/>
        </p:nvSpPr>
        <p:spPr>
          <a:xfrm>
            <a:off x="6734175" y="3069133"/>
            <a:ext cx="4700587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138808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द्विसदनीय व्यवस्था</a:t>
            </a:r>
            <a:endParaRPr/>
          </a:p>
        </p:txBody>
      </p:sp>
      <p:sp>
        <p:nvSpPr>
          <p:cNvPr id="101" name="Google Shape;101;p14"/>
          <p:cNvSpPr txBox="1"/>
          <p:nvPr/>
        </p:nvSpPr>
        <p:spPr>
          <a:xfrm>
            <a:off x="6734175" y="3678733"/>
            <a:ext cx="4476750" cy="10054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भारत में द्विसदनीय (Bicameral) व्यवस्था है। इसका मतलब है कि संसद के दो सदन हैं - लोक सभा और राज्य सभा। राष्ट्रपति इसका अभिन्न अंग हैं।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AF0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06" name="Google Shape;106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7" name="Google Shape;107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52925" y="2263229"/>
            <a:ext cx="3486150" cy="34364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8" name="Google Shape;108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124825" y="2263229"/>
            <a:ext cx="3486150" cy="3436441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5"/>
          <p:cNvSpPr txBox="1"/>
          <p:nvPr/>
        </p:nvSpPr>
        <p:spPr>
          <a:xfrm>
            <a:off x="581025" y="581025"/>
            <a:ext cx="11581447" cy="628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9933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संसद के अंग (COMPONENTS)</a:t>
            </a:r>
            <a:endParaRPr/>
          </a:p>
        </p:txBody>
      </p:sp>
      <p:sp>
        <p:nvSpPr>
          <p:cNvPr id="110" name="Google Shape;110;p15"/>
          <p:cNvSpPr/>
          <p:nvPr/>
        </p:nvSpPr>
        <p:spPr>
          <a:xfrm>
            <a:off x="581025" y="1276350"/>
            <a:ext cx="11029950" cy="28575"/>
          </a:xfrm>
          <a:prstGeom prst="rect">
            <a:avLst/>
          </a:prstGeom>
          <a:solidFill>
            <a:srgbClr val="13880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5"/>
          <p:cNvSpPr txBox="1"/>
          <p:nvPr/>
        </p:nvSpPr>
        <p:spPr>
          <a:xfrm>
            <a:off x="771525" y="4568279"/>
            <a:ext cx="3105150" cy="335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000080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राष्ट्रपति (President)</a:t>
            </a:r>
            <a:endParaRPr/>
          </a:p>
        </p:txBody>
      </p:sp>
      <p:sp>
        <p:nvSpPr>
          <p:cNvPr id="112" name="Google Shape;112;p15"/>
          <p:cNvSpPr txBox="1"/>
          <p:nvPr/>
        </p:nvSpPr>
        <p:spPr>
          <a:xfrm>
            <a:off x="771525" y="5112990"/>
            <a:ext cx="3105150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80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संसद का प्रमुख</a:t>
            </a:r>
            <a:endParaRPr/>
          </a:p>
        </p:txBody>
      </p:sp>
      <p:sp>
        <p:nvSpPr>
          <p:cNvPr id="113" name="Google Shape;113;p15"/>
          <p:cNvSpPr txBox="1"/>
          <p:nvPr/>
        </p:nvSpPr>
        <p:spPr>
          <a:xfrm>
            <a:off x="4543425" y="4568279"/>
            <a:ext cx="3105150" cy="335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000080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लोक सभा (Lok Sabha)</a:t>
            </a:r>
            <a:endParaRPr/>
          </a:p>
        </p:txBody>
      </p:sp>
      <p:sp>
        <p:nvSpPr>
          <p:cNvPr id="114" name="Google Shape;114;p15"/>
          <p:cNvSpPr txBox="1"/>
          <p:nvPr/>
        </p:nvSpPr>
        <p:spPr>
          <a:xfrm>
            <a:off x="4543425" y="5112990"/>
            <a:ext cx="3105150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80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निचला सदन (Lower House)</a:t>
            </a:r>
            <a:endParaRPr/>
          </a:p>
        </p:txBody>
      </p:sp>
      <p:sp>
        <p:nvSpPr>
          <p:cNvPr id="115" name="Google Shape;115;p15"/>
          <p:cNvSpPr txBox="1"/>
          <p:nvPr/>
        </p:nvSpPr>
        <p:spPr>
          <a:xfrm>
            <a:off x="8315325" y="4568279"/>
            <a:ext cx="3105150" cy="335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000080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राज्य सभा (Rajya Sabha)</a:t>
            </a:r>
            <a:endParaRPr/>
          </a:p>
        </p:txBody>
      </p:sp>
      <p:sp>
        <p:nvSpPr>
          <p:cNvPr id="116" name="Google Shape;116;p15"/>
          <p:cNvSpPr txBox="1"/>
          <p:nvPr/>
        </p:nvSpPr>
        <p:spPr>
          <a:xfrm>
            <a:off x="8315325" y="5112990"/>
            <a:ext cx="3105150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80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उच्च सदन (Upper House)</a:t>
            </a:r>
            <a:endParaRPr/>
          </a:p>
        </p:txBody>
      </p:sp>
      <p:pic>
        <p:nvPicPr>
          <p:cNvPr descr="image.png" id="117" name="Google Shape;117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604962" y="2453729"/>
            <a:ext cx="1438275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8" name="Google Shape;118;p1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353050" y="2453729"/>
            <a:ext cx="14859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9" name="Google Shape;119;p1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063037" y="2453729"/>
            <a:ext cx="1609725" cy="20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AF0"/>
        </a:soli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24" name="Google Shape;12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6"/>
          <p:cNvSpPr txBox="1"/>
          <p:nvPr/>
        </p:nvSpPr>
        <p:spPr>
          <a:xfrm>
            <a:off x="581025" y="581025"/>
            <a:ext cx="11581447" cy="628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9933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लोक सभा (HOUSE OF THE PEOPLE)</a:t>
            </a:r>
            <a:endParaRPr/>
          </a:p>
        </p:txBody>
      </p:sp>
      <p:sp>
        <p:nvSpPr>
          <p:cNvPr id="126" name="Google Shape;126;p16"/>
          <p:cNvSpPr/>
          <p:nvPr/>
        </p:nvSpPr>
        <p:spPr>
          <a:xfrm>
            <a:off x="581025" y="1276350"/>
            <a:ext cx="11029950" cy="28575"/>
          </a:xfrm>
          <a:prstGeom prst="rect">
            <a:avLst/>
          </a:prstGeom>
          <a:solidFill>
            <a:srgbClr val="13880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6"/>
          <p:cNvSpPr txBox="1"/>
          <p:nvPr/>
        </p:nvSpPr>
        <p:spPr>
          <a:xfrm>
            <a:off x="695325" y="2260758"/>
            <a:ext cx="76200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•</a:t>
            </a:r>
            <a:endParaRPr/>
          </a:p>
        </p:txBody>
      </p:sp>
      <p:sp>
        <p:nvSpPr>
          <p:cNvPr id="128" name="Google Shape;128;p16"/>
          <p:cNvSpPr txBox="1"/>
          <p:nvPr/>
        </p:nvSpPr>
        <p:spPr>
          <a:xfrm>
            <a:off x="771525" y="2259806"/>
            <a:ext cx="5086350" cy="3732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7620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प्रत्यक्ष चुनाव:</a:t>
            </a: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इसके सदस्य सीधे जनता द्वारा चुने जाते हैं।</a:t>
            </a:r>
            <a:endParaRPr/>
          </a:p>
        </p:txBody>
      </p:sp>
      <p:sp>
        <p:nvSpPr>
          <p:cNvPr id="129" name="Google Shape;129;p16"/>
          <p:cNvSpPr txBox="1"/>
          <p:nvPr/>
        </p:nvSpPr>
        <p:spPr>
          <a:xfrm>
            <a:off x="695325" y="2776894"/>
            <a:ext cx="76200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•</a:t>
            </a:r>
            <a:endParaRPr/>
          </a:p>
        </p:txBody>
      </p:sp>
      <p:sp>
        <p:nvSpPr>
          <p:cNvPr id="130" name="Google Shape;130;p16"/>
          <p:cNvSpPr txBox="1"/>
          <p:nvPr/>
        </p:nvSpPr>
        <p:spPr>
          <a:xfrm>
            <a:off x="771525" y="2775942"/>
            <a:ext cx="5086350" cy="3732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7620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सदस्य संख्या:</a:t>
            </a: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अधिकतम 550। वर्तमान में 543 सदस्य हैं।</a:t>
            </a:r>
            <a:endParaRPr/>
          </a:p>
        </p:txBody>
      </p:sp>
      <p:sp>
        <p:nvSpPr>
          <p:cNvPr id="131" name="Google Shape;131;p16"/>
          <p:cNvSpPr txBox="1"/>
          <p:nvPr/>
        </p:nvSpPr>
        <p:spPr>
          <a:xfrm>
            <a:off x="695325" y="3293030"/>
            <a:ext cx="76200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•</a:t>
            </a:r>
            <a:endParaRPr/>
          </a:p>
        </p:txBody>
      </p:sp>
      <p:sp>
        <p:nvSpPr>
          <p:cNvPr id="132" name="Google Shape;132;p16"/>
          <p:cNvSpPr txBox="1"/>
          <p:nvPr/>
        </p:nvSpPr>
        <p:spPr>
          <a:xfrm>
            <a:off x="771525" y="3292078"/>
            <a:ext cx="5086350" cy="7084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7620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कार्यकाल:</a:t>
            </a: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इसका कार्यकाल 5 वर्ष का होता है, लेकिन इसे पहले भी भंग किया जा सकता है।</a:t>
            </a:r>
            <a:endParaRPr/>
          </a:p>
        </p:txBody>
      </p:sp>
      <p:sp>
        <p:nvSpPr>
          <p:cNvPr id="133" name="Google Shape;133;p16"/>
          <p:cNvSpPr txBox="1"/>
          <p:nvPr/>
        </p:nvSpPr>
        <p:spPr>
          <a:xfrm>
            <a:off x="695325" y="4144327"/>
            <a:ext cx="76200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•</a:t>
            </a:r>
            <a:endParaRPr/>
          </a:p>
        </p:txBody>
      </p:sp>
      <p:sp>
        <p:nvSpPr>
          <p:cNvPr id="134" name="Google Shape;134;p16"/>
          <p:cNvSpPr txBox="1"/>
          <p:nvPr/>
        </p:nvSpPr>
        <p:spPr>
          <a:xfrm>
            <a:off x="771525" y="4143375"/>
            <a:ext cx="5086350" cy="7084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7620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अध्यक्ष:</a:t>
            </a: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सदन की कार्यवाही का संचालन 'स्पीकर' (Speaker) करते हैं।</a:t>
            </a:r>
            <a:endParaRPr/>
          </a:p>
        </p:txBody>
      </p:sp>
      <p:sp>
        <p:nvSpPr>
          <p:cNvPr id="135" name="Google Shape;135;p16"/>
          <p:cNvSpPr txBox="1"/>
          <p:nvPr/>
        </p:nvSpPr>
        <p:spPr>
          <a:xfrm>
            <a:off x="695325" y="4995624"/>
            <a:ext cx="76200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•</a:t>
            </a:r>
            <a:endParaRPr/>
          </a:p>
        </p:txBody>
      </p:sp>
      <p:sp>
        <p:nvSpPr>
          <p:cNvPr id="136" name="Google Shape;136;p16"/>
          <p:cNvSpPr txBox="1"/>
          <p:nvPr/>
        </p:nvSpPr>
        <p:spPr>
          <a:xfrm>
            <a:off x="771525" y="4994671"/>
            <a:ext cx="5086350" cy="7084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7620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थीम:</a:t>
            </a: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इसका इंटीरियर राष्ट्रीय पक्षी 'मोर' (Peacock) की थीम पर आधारित है (हरे रंग की कालीन)।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AF0"/>
        </a:solid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41" name="Google Shape;141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17"/>
          <p:cNvSpPr txBox="1"/>
          <p:nvPr/>
        </p:nvSpPr>
        <p:spPr>
          <a:xfrm>
            <a:off x="581025" y="581025"/>
            <a:ext cx="11581447" cy="628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9933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राज्य सभा (COUNCIL OF STATES)</a:t>
            </a:r>
            <a:endParaRPr/>
          </a:p>
        </p:txBody>
      </p:sp>
      <p:sp>
        <p:nvSpPr>
          <p:cNvPr id="143" name="Google Shape;143;p17"/>
          <p:cNvSpPr/>
          <p:nvPr/>
        </p:nvSpPr>
        <p:spPr>
          <a:xfrm>
            <a:off x="581025" y="1276350"/>
            <a:ext cx="11029950" cy="28575"/>
          </a:xfrm>
          <a:prstGeom prst="rect">
            <a:avLst/>
          </a:prstGeom>
          <a:solidFill>
            <a:srgbClr val="13880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7"/>
          <p:cNvSpPr txBox="1"/>
          <p:nvPr/>
        </p:nvSpPr>
        <p:spPr>
          <a:xfrm>
            <a:off x="695325" y="1925597"/>
            <a:ext cx="76200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•</a:t>
            </a:r>
            <a:endParaRPr/>
          </a:p>
        </p:txBody>
      </p:sp>
      <p:sp>
        <p:nvSpPr>
          <p:cNvPr id="145" name="Google Shape;145;p17"/>
          <p:cNvSpPr txBox="1"/>
          <p:nvPr/>
        </p:nvSpPr>
        <p:spPr>
          <a:xfrm>
            <a:off x="771525" y="1924645"/>
            <a:ext cx="5086350" cy="7084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7620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अप्रत्यक्ष चुनाव:</a:t>
            </a: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इसके सदस्य राज्यों की विधानसभाओं द्वारा चुने जाते हैं।</a:t>
            </a:r>
            <a:endParaRPr/>
          </a:p>
        </p:txBody>
      </p:sp>
      <p:sp>
        <p:nvSpPr>
          <p:cNvPr id="146" name="Google Shape;146;p17"/>
          <p:cNvSpPr txBox="1"/>
          <p:nvPr/>
        </p:nvSpPr>
        <p:spPr>
          <a:xfrm>
            <a:off x="695325" y="2776894"/>
            <a:ext cx="76200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•</a:t>
            </a:r>
            <a:endParaRPr/>
          </a:p>
        </p:txBody>
      </p:sp>
      <p:sp>
        <p:nvSpPr>
          <p:cNvPr id="147" name="Google Shape;147;p17"/>
          <p:cNvSpPr txBox="1"/>
          <p:nvPr/>
        </p:nvSpPr>
        <p:spPr>
          <a:xfrm>
            <a:off x="771525" y="2775942"/>
            <a:ext cx="5086350" cy="7084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7620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स्थायी सदन:</a:t>
            </a: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यह कभी भंग नहीं होता। इसके सदस्य 6 वर्ष के लिए चुने जाते हैं।</a:t>
            </a:r>
            <a:endParaRPr/>
          </a:p>
        </p:txBody>
      </p:sp>
      <p:sp>
        <p:nvSpPr>
          <p:cNvPr id="148" name="Google Shape;148;p17"/>
          <p:cNvSpPr txBox="1"/>
          <p:nvPr/>
        </p:nvSpPr>
        <p:spPr>
          <a:xfrm>
            <a:off x="695325" y="3628191"/>
            <a:ext cx="76200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•</a:t>
            </a:r>
            <a:endParaRPr/>
          </a:p>
        </p:txBody>
      </p:sp>
      <p:sp>
        <p:nvSpPr>
          <p:cNvPr id="149" name="Google Shape;149;p17"/>
          <p:cNvSpPr txBox="1"/>
          <p:nvPr/>
        </p:nvSpPr>
        <p:spPr>
          <a:xfrm>
            <a:off x="771525" y="3627239"/>
            <a:ext cx="5086350" cy="7084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7620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सदस्य संख्या:</a:t>
            </a: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अधिकतम 250। (238 निर्वाचित + 12 राष्ट्रपति द्वारा मनोनीत)।</a:t>
            </a:r>
            <a:endParaRPr/>
          </a:p>
        </p:txBody>
      </p:sp>
      <p:sp>
        <p:nvSpPr>
          <p:cNvPr id="150" name="Google Shape;150;p17"/>
          <p:cNvSpPr txBox="1"/>
          <p:nvPr/>
        </p:nvSpPr>
        <p:spPr>
          <a:xfrm>
            <a:off x="695325" y="4479488"/>
            <a:ext cx="76200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•</a:t>
            </a:r>
            <a:endParaRPr/>
          </a:p>
        </p:txBody>
      </p:sp>
      <p:sp>
        <p:nvSpPr>
          <p:cNvPr id="151" name="Google Shape;151;p17"/>
          <p:cNvSpPr txBox="1"/>
          <p:nvPr/>
        </p:nvSpPr>
        <p:spPr>
          <a:xfrm>
            <a:off x="771525" y="4478535"/>
            <a:ext cx="5086350" cy="7084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7620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सभापति:</a:t>
            </a: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भारत के उपराष्ट्रपति (Vice President) इसके पदेन सभापति होते हैं।</a:t>
            </a:r>
            <a:endParaRPr/>
          </a:p>
        </p:txBody>
      </p:sp>
      <p:sp>
        <p:nvSpPr>
          <p:cNvPr id="152" name="Google Shape;152;p17"/>
          <p:cNvSpPr txBox="1"/>
          <p:nvPr/>
        </p:nvSpPr>
        <p:spPr>
          <a:xfrm>
            <a:off x="695325" y="5330785"/>
            <a:ext cx="76200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•</a:t>
            </a:r>
            <a:endParaRPr/>
          </a:p>
        </p:txBody>
      </p:sp>
      <p:sp>
        <p:nvSpPr>
          <p:cNvPr id="153" name="Google Shape;153;p17"/>
          <p:cNvSpPr txBox="1"/>
          <p:nvPr/>
        </p:nvSpPr>
        <p:spPr>
          <a:xfrm>
            <a:off x="771525" y="5329832"/>
            <a:ext cx="5086350" cy="7084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7620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थीम:</a:t>
            </a: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इसका इंटीरियर राष्ट्रीय फूल 'कमल' (Lotus) की थीम पर है (लाल रंग की कालीन)।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AF0"/>
        </a:soli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58" name="Google Shape;158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18"/>
          <p:cNvSpPr txBox="1"/>
          <p:nvPr/>
        </p:nvSpPr>
        <p:spPr>
          <a:xfrm>
            <a:off x="581025" y="581025"/>
            <a:ext cx="11581447" cy="628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9933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तुलना: लोक सभा बनाम राज्य सभा</a:t>
            </a:r>
            <a:endParaRPr/>
          </a:p>
        </p:txBody>
      </p:sp>
      <p:sp>
        <p:nvSpPr>
          <p:cNvPr id="160" name="Google Shape;160;p18"/>
          <p:cNvSpPr/>
          <p:nvPr/>
        </p:nvSpPr>
        <p:spPr>
          <a:xfrm>
            <a:off x="581025" y="1276350"/>
            <a:ext cx="11029950" cy="28575"/>
          </a:xfrm>
          <a:prstGeom prst="rect">
            <a:avLst/>
          </a:prstGeom>
          <a:solidFill>
            <a:srgbClr val="13880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1" name="Google Shape;161;p18"/>
          <p:cNvGraphicFramePr/>
          <p:nvPr/>
        </p:nvGraphicFramePr>
        <p:xfrm>
          <a:off x="581025" y="223763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{71CB7F20-2303-44D2-AD4B-A35E2BD7EF7E}</a:tableStyleId>
              </a:tblPr>
              <a:tblGrid>
                <a:gridCol w="3487050"/>
                <a:gridCol w="3474550"/>
                <a:gridCol w="4068375"/>
              </a:tblGrid>
              <a:tr h="697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FFFFFF"/>
                          </a:solidFill>
                          <a:latin typeface="Noto Sans Devanagari"/>
                          <a:ea typeface="Noto Sans Devanagari"/>
                          <a:cs typeface="Noto Sans Devanagari"/>
                          <a:sym typeface="Noto Sans Devanagari"/>
                        </a:rPr>
                        <a:t>विशेषता (Feature)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FFFFFF"/>
                          </a:solidFill>
                          <a:latin typeface="Noto Sans Devanagari"/>
                          <a:ea typeface="Noto Sans Devanagari"/>
                          <a:cs typeface="Noto Sans Devanagari"/>
                          <a:sym typeface="Noto Sans Devanagari"/>
                        </a:rPr>
                        <a:t>लोक सभा (Lok Sabha)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FFFFFF"/>
                          </a:solidFill>
                          <a:latin typeface="Noto Sans Devanagari"/>
                          <a:ea typeface="Noto Sans Devanagari"/>
                          <a:cs typeface="Noto Sans Devanagari"/>
                          <a:sym typeface="Noto Sans Devanagari"/>
                        </a:rPr>
                        <a:t>राज्य सभा (Rajya Sabha)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33"/>
                    </a:solidFill>
                  </a:tcPr>
                </a:tc>
              </a:tr>
              <a:tr h="697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374151"/>
                          </a:solidFill>
                          <a:latin typeface="Noto Sans Devanagari"/>
                          <a:ea typeface="Noto Sans Devanagari"/>
                          <a:cs typeface="Noto Sans Devanagari"/>
                          <a:sym typeface="Noto Sans Devanagari"/>
                        </a:rPr>
                        <a:t>चुनाव का तरीका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374151"/>
                          </a:solidFill>
                          <a:latin typeface="Noto Sans Devanagari"/>
                          <a:ea typeface="Noto Sans Devanagari"/>
                          <a:cs typeface="Noto Sans Devanagari"/>
                          <a:sym typeface="Noto Sans Devanagari"/>
                        </a:rPr>
                        <a:t>जनता द्वारा प्रत्यक्ष (Direct)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374151"/>
                          </a:solidFill>
                          <a:latin typeface="Noto Sans Devanagari"/>
                          <a:ea typeface="Noto Sans Devanagari"/>
                          <a:cs typeface="Noto Sans Devanagari"/>
                          <a:sym typeface="Noto Sans Devanagari"/>
                        </a:rPr>
                        <a:t>विधायकों द्वारा अप्रत्यक्ष (Indirect)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7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374151"/>
                          </a:solidFill>
                          <a:latin typeface="Noto Sans Devanagari"/>
                          <a:ea typeface="Noto Sans Devanagari"/>
                          <a:cs typeface="Noto Sans Devanagari"/>
                          <a:sym typeface="Noto Sans Devanagari"/>
                        </a:rPr>
                        <a:t>न्यूनतम आयु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374151"/>
                          </a:solidFill>
                          <a:latin typeface="Noto Sans Devanagari"/>
                          <a:ea typeface="Noto Sans Devanagari"/>
                          <a:cs typeface="Noto Sans Devanagari"/>
                          <a:sym typeface="Noto Sans Devanagari"/>
                        </a:rPr>
                        <a:t>25 वर्ष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374151"/>
                          </a:solidFill>
                          <a:latin typeface="Noto Sans Devanagari"/>
                          <a:ea typeface="Noto Sans Devanagari"/>
                          <a:cs typeface="Noto Sans Devanagari"/>
                          <a:sym typeface="Noto Sans Devanagari"/>
                        </a:rPr>
                        <a:t>30 वर्ष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7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374151"/>
                          </a:solidFill>
                          <a:latin typeface="Noto Sans Devanagari"/>
                          <a:ea typeface="Noto Sans Devanagari"/>
                          <a:cs typeface="Noto Sans Devanagari"/>
                          <a:sym typeface="Noto Sans Devanagari"/>
                        </a:rPr>
                        <a:t>कार्यकाल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374151"/>
                          </a:solidFill>
                          <a:latin typeface="Noto Sans Devanagari"/>
                          <a:ea typeface="Noto Sans Devanagari"/>
                          <a:cs typeface="Noto Sans Devanagari"/>
                          <a:sym typeface="Noto Sans Devanagari"/>
                        </a:rPr>
                        <a:t>5 वर्ष (अस्थायी)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374151"/>
                          </a:solidFill>
                          <a:latin typeface="Noto Sans Devanagari"/>
                          <a:ea typeface="Noto Sans Devanagari"/>
                          <a:cs typeface="Noto Sans Devanagari"/>
                          <a:sym typeface="Noto Sans Devanagari"/>
                        </a:rPr>
                        <a:t>6 वर्ष (स्थायी सदन)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7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374151"/>
                          </a:solidFill>
                          <a:latin typeface="Noto Sans Devanagari"/>
                          <a:ea typeface="Noto Sans Devanagari"/>
                          <a:cs typeface="Noto Sans Devanagari"/>
                          <a:sym typeface="Noto Sans Devanagari"/>
                        </a:rPr>
                        <a:t>धन विधेयक (Money Bill)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374151"/>
                          </a:solidFill>
                          <a:latin typeface="Noto Sans Devanagari"/>
                          <a:ea typeface="Noto Sans Devanagari"/>
                          <a:cs typeface="Noto Sans Devanagari"/>
                          <a:sym typeface="Noto Sans Devanagari"/>
                        </a:rPr>
                        <a:t>पेश किया जा सकता है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374151"/>
                          </a:solidFill>
                          <a:latin typeface="Noto Sans Devanagari"/>
                          <a:ea typeface="Noto Sans Devanagari"/>
                          <a:cs typeface="Noto Sans Devanagari"/>
                          <a:sym typeface="Noto Sans Devanagari"/>
                        </a:rPr>
                        <a:t>पेश नहीं किया जा सकता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62" name="Google Shape;162;p18"/>
          <p:cNvSpPr/>
          <p:nvPr/>
        </p:nvSpPr>
        <p:spPr>
          <a:xfrm>
            <a:off x="581025" y="3657600"/>
            <a:ext cx="3487042" cy="9525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8"/>
          <p:cNvSpPr/>
          <p:nvPr/>
        </p:nvSpPr>
        <p:spPr>
          <a:xfrm>
            <a:off x="4068067" y="3657600"/>
            <a:ext cx="3474541" cy="9525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8"/>
          <p:cNvSpPr/>
          <p:nvPr/>
        </p:nvSpPr>
        <p:spPr>
          <a:xfrm>
            <a:off x="7542609" y="3657600"/>
            <a:ext cx="4068365" cy="9525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8"/>
          <p:cNvSpPr/>
          <p:nvPr/>
        </p:nvSpPr>
        <p:spPr>
          <a:xfrm>
            <a:off x="581025" y="4345185"/>
            <a:ext cx="3487042" cy="9525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8"/>
          <p:cNvSpPr/>
          <p:nvPr/>
        </p:nvSpPr>
        <p:spPr>
          <a:xfrm>
            <a:off x="4068067" y="4345185"/>
            <a:ext cx="3474541" cy="9525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8"/>
          <p:cNvSpPr/>
          <p:nvPr/>
        </p:nvSpPr>
        <p:spPr>
          <a:xfrm>
            <a:off x="7542609" y="4345185"/>
            <a:ext cx="4068365" cy="9525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8"/>
          <p:cNvSpPr/>
          <p:nvPr/>
        </p:nvSpPr>
        <p:spPr>
          <a:xfrm>
            <a:off x="581025" y="5032771"/>
            <a:ext cx="3487042" cy="9525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8"/>
          <p:cNvSpPr/>
          <p:nvPr/>
        </p:nvSpPr>
        <p:spPr>
          <a:xfrm>
            <a:off x="4068067" y="5032771"/>
            <a:ext cx="3474541" cy="9525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8"/>
          <p:cNvSpPr/>
          <p:nvPr/>
        </p:nvSpPr>
        <p:spPr>
          <a:xfrm>
            <a:off x="7542609" y="5032771"/>
            <a:ext cx="4068365" cy="9525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AF0"/>
        </a:soli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75" name="Google Shape;175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76" name="Google Shape;176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1025" y="2268140"/>
            <a:ext cx="3486150" cy="342661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77" name="Google Shape;177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352925" y="2268140"/>
            <a:ext cx="3486150" cy="342661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78" name="Google Shape;178;p1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124825" y="2268140"/>
            <a:ext cx="3486150" cy="3426618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9"/>
          <p:cNvSpPr txBox="1"/>
          <p:nvPr/>
        </p:nvSpPr>
        <p:spPr>
          <a:xfrm>
            <a:off x="581025" y="581025"/>
            <a:ext cx="11581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संसद के प्रमुख कार्य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80" name="Google Shape;180;p19"/>
          <p:cNvSpPr/>
          <p:nvPr/>
        </p:nvSpPr>
        <p:spPr>
          <a:xfrm>
            <a:off x="581025" y="1276350"/>
            <a:ext cx="11029950" cy="28575"/>
          </a:xfrm>
          <a:prstGeom prst="rect">
            <a:avLst/>
          </a:prstGeom>
          <a:solidFill>
            <a:srgbClr val="13880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9"/>
          <p:cNvSpPr txBox="1"/>
          <p:nvPr/>
        </p:nvSpPr>
        <p:spPr>
          <a:xfrm>
            <a:off x="793908" y="3411140"/>
            <a:ext cx="3060382" cy="238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000080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कानून बनाना</a:t>
            </a:r>
            <a:endParaRPr/>
          </a:p>
        </p:txBody>
      </p:sp>
      <p:sp>
        <p:nvSpPr>
          <p:cNvPr id="182" name="Google Shape;182;p19"/>
          <p:cNvSpPr txBox="1"/>
          <p:nvPr/>
        </p:nvSpPr>
        <p:spPr>
          <a:xfrm>
            <a:off x="866775" y="3858815"/>
            <a:ext cx="2914650" cy="13406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देश के लिए कानून बनाना (Law Making) संसद का मुख्य कार्य है। संघ सूची के विषयों पर कानून बनाने का अधिकार इसे प्राप्त है।</a:t>
            </a:r>
            <a:endParaRPr/>
          </a:p>
        </p:txBody>
      </p:sp>
      <p:sp>
        <p:nvSpPr>
          <p:cNvPr id="183" name="Google Shape;183;p19"/>
          <p:cNvSpPr txBox="1"/>
          <p:nvPr/>
        </p:nvSpPr>
        <p:spPr>
          <a:xfrm>
            <a:off x="4565808" y="3411140"/>
            <a:ext cx="3060382" cy="238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000080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वित्तीय नियंत्रण</a:t>
            </a:r>
            <a:endParaRPr/>
          </a:p>
        </p:txBody>
      </p:sp>
      <p:sp>
        <p:nvSpPr>
          <p:cNvPr id="184" name="Google Shape;184;p19"/>
          <p:cNvSpPr txBox="1"/>
          <p:nvPr/>
        </p:nvSpPr>
        <p:spPr>
          <a:xfrm>
            <a:off x="4638675" y="3858815"/>
            <a:ext cx="2914650" cy="13406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सरकार का बजट पास करना और कर (Tax) लगाना। बिना संसद की मंजूरी के सरकार एक पैसा भी खर्च नहीं कर सकती।</a:t>
            </a:r>
            <a:endParaRPr/>
          </a:p>
        </p:txBody>
      </p:sp>
      <p:sp>
        <p:nvSpPr>
          <p:cNvPr id="185" name="Google Shape;185;p19"/>
          <p:cNvSpPr txBox="1"/>
          <p:nvPr/>
        </p:nvSpPr>
        <p:spPr>
          <a:xfrm>
            <a:off x="8337708" y="3411140"/>
            <a:ext cx="3060382" cy="238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000080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कार्यपालिका पर नियंत्रण</a:t>
            </a:r>
            <a:endParaRPr/>
          </a:p>
        </p:txBody>
      </p:sp>
      <p:sp>
        <p:nvSpPr>
          <p:cNvPr id="186" name="Google Shape;186;p19"/>
          <p:cNvSpPr txBox="1"/>
          <p:nvPr/>
        </p:nvSpPr>
        <p:spPr>
          <a:xfrm>
            <a:off x="8410575" y="3858815"/>
            <a:ext cx="2914650" cy="6703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प्रश्नकाल और अविश्वास प्रस्ताव के माध्यम से सरकार को जवाबदेह बनाना।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AF0"/>
        </a:solidFill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91" name="Google Shape;19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92" name="Google Shape;192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1025" y="2435721"/>
            <a:ext cx="3486150" cy="30914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93" name="Google Shape;193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352925" y="2435721"/>
            <a:ext cx="3486150" cy="30914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94" name="Google Shape;194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124825" y="2435721"/>
            <a:ext cx="3486150" cy="3091457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20"/>
          <p:cNvSpPr txBox="1"/>
          <p:nvPr/>
        </p:nvSpPr>
        <p:spPr>
          <a:xfrm>
            <a:off x="581025" y="581025"/>
            <a:ext cx="11581447" cy="628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9933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संसद के सत्र (SESSIONS)</a:t>
            </a:r>
            <a:endParaRPr/>
          </a:p>
        </p:txBody>
      </p:sp>
      <p:sp>
        <p:nvSpPr>
          <p:cNvPr id="196" name="Google Shape;196;p20"/>
          <p:cNvSpPr/>
          <p:nvPr/>
        </p:nvSpPr>
        <p:spPr>
          <a:xfrm>
            <a:off x="581025" y="1276350"/>
            <a:ext cx="11029950" cy="28575"/>
          </a:xfrm>
          <a:prstGeom prst="rect">
            <a:avLst/>
          </a:prstGeom>
          <a:solidFill>
            <a:srgbClr val="13880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20"/>
          <p:cNvSpPr txBox="1"/>
          <p:nvPr/>
        </p:nvSpPr>
        <p:spPr>
          <a:xfrm>
            <a:off x="793908" y="3578721"/>
            <a:ext cx="3060382" cy="238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000080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बजट सत्र</a:t>
            </a:r>
            <a:endParaRPr/>
          </a:p>
        </p:txBody>
      </p:sp>
      <p:sp>
        <p:nvSpPr>
          <p:cNvPr id="198" name="Google Shape;198;p20"/>
          <p:cNvSpPr txBox="1"/>
          <p:nvPr/>
        </p:nvSpPr>
        <p:spPr>
          <a:xfrm>
            <a:off x="866775" y="4026396"/>
            <a:ext cx="2914650" cy="10054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(फरवरी - मई)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यह सबसे लंबा और महत्वपूर्ण सत्र होता है जिसमें बजट पेश किया जाता है।</a:t>
            </a:r>
            <a:endParaRPr/>
          </a:p>
        </p:txBody>
      </p:sp>
      <p:sp>
        <p:nvSpPr>
          <p:cNvPr id="199" name="Google Shape;199;p20"/>
          <p:cNvSpPr txBox="1"/>
          <p:nvPr/>
        </p:nvSpPr>
        <p:spPr>
          <a:xfrm>
            <a:off x="4565808" y="3578721"/>
            <a:ext cx="3060382" cy="238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000080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मानसून सत्र</a:t>
            </a:r>
            <a:endParaRPr/>
          </a:p>
        </p:txBody>
      </p:sp>
      <p:sp>
        <p:nvSpPr>
          <p:cNvPr id="200" name="Google Shape;200;p20"/>
          <p:cNvSpPr txBox="1"/>
          <p:nvPr/>
        </p:nvSpPr>
        <p:spPr>
          <a:xfrm>
            <a:off x="4638675" y="4026396"/>
            <a:ext cx="2914650" cy="10054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(जुलाई - सितंबर)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वर्षा ऋतु के दौरान आयोजित होता है। इसमें कई महत्वपूर्ण बिल पास होते हैं।</a:t>
            </a:r>
            <a:endParaRPr/>
          </a:p>
        </p:txBody>
      </p:sp>
      <p:sp>
        <p:nvSpPr>
          <p:cNvPr id="201" name="Google Shape;201;p20"/>
          <p:cNvSpPr txBox="1"/>
          <p:nvPr/>
        </p:nvSpPr>
        <p:spPr>
          <a:xfrm>
            <a:off x="8337708" y="3578721"/>
            <a:ext cx="3060382" cy="238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000080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शीतकालीन सत्र</a:t>
            </a:r>
            <a:endParaRPr/>
          </a:p>
        </p:txBody>
      </p:sp>
      <p:sp>
        <p:nvSpPr>
          <p:cNvPr id="202" name="Google Shape;202;p20"/>
          <p:cNvSpPr txBox="1"/>
          <p:nvPr/>
        </p:nvSpPr>
        <p:spPr>
          <a:xfrm>
            <a:off x="8410575" y="4026396"/>
            <a:ext cx="2914650" cy="6703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(नवंबर - दिसंबर)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यह साल का सबसे छोटा सत्र होता है।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AF0"/>
        </a:solidFill>
      </p:bgPr>
    </p:bg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07" name="Google Shape;207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21"/>
          <p:cNvSpPr txBox="1"/>
          <p:nvPr/>
        </p:nvSpPr>
        <p:spPr>
          <a:xfrm>
            <a:off x="581025" y="1012031"/>
            <a:ext cx="5190648" cy="628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9933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नया संसद भवन</a:t>
            </a:r>
            <a:endParaRPr/>
          </a:p>
        </p:txBody>
      </p:sp>
      <p:sp>
        <p:nvSpPr>
          <p:cNvPr id="209" name="Google Shape;209;p21"/>
          <p:cNvSpPr/>
          <p:nvPr/>
        </p:nvSpPr>
        <p:spPr>
          <a:xfrm>
            <a:off x="581025" y="1707356"/>
            <a:ext cx="4943475" cy="28575"/>
          </a:xfrm>
          <a:prstGeom prst="rect">
            <a:avLst/>
          </a:prstGeom>
          <a:solidFill>
            <a:srgbClr val="13880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21"/>
          <p:cNvSpPr txBox="1"/>
          <p:nvPr/>
        </p:nvSpPr>
        <p:spPr>
          <a:xfrm>
            <a:off x="581025" y="2326481"/>
            <a:ext cx="4943475" cy="6703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सेंट्रल विस्टा प्रोजेक्ट:</a:t>
            </a: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भारत का नया संसद भवन आत्मनिर्भर भारत का प्रतीक है।</a:t>
            </a:r>
            <a:endParaRPr/>
          </a:p>
        </p:txBody>
      </p:sp>
      <p:sp>
        <p:nvSpPr>
          <p:cNvPr id="211" name="Google Shape;211;p21"/>
          <p:cNvSpPr txBox="1"/>
          <p:nvPr/>
        </p:nvSpPr>
        <p:spPr>
          <a:xfrm>
            <a:off x="581025" y="3206353"/>
            <a:ext cx="4943475" cy="6703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क्षमता:</a:t>
            </a: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इसमें लोक सभा के लिए 888 और राज्य सभा के लिए 384 सीटें हैं। संयुक्त सत्र के लिए 1272 सीटें उपलब्ध हैं।</a:t>
            </a:r>
            <a:endParaRPr/>
          </a:p>
        </p:txBody>
      </p:sp>
      <p:sp>
        <p:nvSpPr>
          <p:cNvPr id="212" name="Google Shape;212;p21"/>
          <p:cNvSpPr txBox="1"/>
          <p:nvPr/>
        </p:nvSpPr>
        <p:spPr>
          <a:xfrm>
            <a:off x="581025" y="4086225"/>
            <a:ext cx="4943475" cy="6703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आकार:</a:t>
            </a: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इसका आकार त्रिभुजाकार (Triangular) है जो इष्टतम स्थान उपयोग को सुनिश्चित करता है।</a:t>
            </a:r>
            <a:endParaRPr/>
          </a:p>
        </p:txBody>
      </p:sp>
      <p:sp>
        <p:nvSpPr>
          <p:cNvPr id="213" name="Google Shape;213;p21"/>
          <p:cNvSpPr txBox="1"/>
          <p:nvPr/>
        </p:nvSpPr>
        <p:spPr>
          <a:xfrm>
            <a:off x="581025" y="4966096"/>
            <a:ext cx="4943475" cy="6703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तकनीक:</a:t>
            </a:r>
            <a:r>
              <a:rPr b="0" i="0" lang="en-US" sz="165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यह अत्याधुनिक डिजिटल सुविधाओं से लैस है और पर्यावरण के अनुकूल (Eco-friendly) है।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